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83" r:id="rId9"/>
    <p:sldId id="264" r:id="rId10"/>
    <p:sldId id="284" r:id="rId11"/>
    <p:sldId id="289" r:id="rId12"/>
    <p:sldId id="266" r:id="rId13"/>
    <p:sldId id="268" r:id="rId14"/>
    <p:sldId id="269" r:id="rId15"/>
    <p:sldId id="290" r:id="rId16"/>
    <p:sldId id="270" r:id="rId17"/>
    <p:sldId id="271" r:id="rId18"/>
    <p:sldId id="291" r:id="rId19"/>
    <p:sldId id="272" r:id="rId20"/>
    <p:sldId id="273" r:id="rId21"/>
    <p:sldId id="275" r:id="rId22"/>
    <p:sldId id="292" r:id="rId23"/>
    <p:sldId id="276" r:id="rId24"/>
    <p:sldId id="277" r:id="rId25"/>
    <p:sldId id="278" r:id="rId26"/>
    <p:sldId id="279" r:id="rId27"/>
    <p:sldId id="280" r:id="rId28"/>
    <p:sldId id="285" r:id="rId29"/>
    <p:sldId id="288" r:id="rId30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380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A5753A7C-BB8A-4239-95F5-5448D3FDE349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87C7A9D-F303-4149-A8B8-9977F1A33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40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FD1B787-1558-4E9D-8B3D-FF73E8D20BBF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2E6055-9C65-4092-A501-4846081C0F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154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E6055-9C65-4092-A501-4846081C0FC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36ECF0-F5BD-47FD-A8D3-2B1738B1DA2C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431FC70-D5EB-4406-A017-87A5F7915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jamesclear.com/book/essentialis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Paul’s Declaration Of Christ’s Preeminence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Colossians 1:15-23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Of Prophecies of Jesus.</a:t>
            </a:r>
          </a:p>
          <a:p>
            <a:pPr lvl="1"/>
            <a:r>
              <a:rPr lang="en-US" sz="2800" dirty="0" smtClean="0"/>
              <a:t>Genesis 3:15; 12:1-3; 22:18; etc. </a:t>
            </a:r>
          </a:p>
          <a:p>
            <a:pPr lvl="1"/>
            <a:r>
              <a:rPr lang="en-US" sz="2800" dirty="0" smtClean="0"/>
              <a:t>Jesus holds the exalted position in the scheme of redemption.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	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baseline="0" dirty="0" smtClean="0">
                <a:solidFill>
                  <a:srgbClr val="FF0000"/>
                </a:solidFill>
              </a:rPr>
              <a:t>Gnosticism…</a:t>
            </a:r>
            <a:r>
              <a:rPr lang="en-US" sz="3200" baseline="0" dirty="0" smtClean="0"/>
              <a:t>.The intellectual ones.</a:t>
            </a:r>
          </a:p>
          <a:p>
            <a:pPr lvl="1"/>
            <a:r>
              <a:rPr lang="en-US" sz="2800" baseline="0" dirty="0" smtClean="0"/>
              <a:t>These men were not satisfied with the simplicity of New Testament Christianity, and thus attempted to turn Christianity into a philosophy and make it common with other philosophies of the time.</a:t>
            </a:r>
          </a:p>
          <a:p>
            <a:pPr lvl="1"/>
            <a:r>
              <a:rPr lang="en-US" sz="2800" baseline="0" dirty="0" smtClean="0"/>
              <a:t>Basic assumption of the Gnostics was: “Matter is basically evil and Spirit is completely good.”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Of The Colossians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baseline="0" dirty="0" smtClean="0">
                <a:solidFill>
                  <a:srgbClr val="FF0000"/>
                </a:solidFill>
              </a:rPr>
              <a:t>Main doctrines of Gnostics:</a:t>
            </a:r>
          </a:p>
          <a:p>
            <a:r>
              <a:rPr lang="en-US" sz="3200" baseline="0" dirty="0" smtClean="0"/>
              <a:t>Held that the creating God is not the true God. </a:t>
            </a:r>
          </a:p>
          <a:p>
            <a:pPr lvl="1"/>
            <a:r>
              <a:rPr lang="en-US" sz="2800" baseline="0" dirty="0" smtClean="0"/>
              <a:t>As they saw it creation was by a power both hostile and ignorant of the true God.</a:t>
            </a:r>
          </a:p>
          <a:p>
            <a:pPr lvl="2">
              <a:buNone/>
            </a:pPr>
            <a:r>
              <a:rPr lang="en-US" sz="2800" baseline="0" dirty="0" smtClean="0"/>
              <a:t>Paul answers this by saying that God’s son was the creator. (Colossians 1:16)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Of The Colossians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Main doctrines of Gnostics:</a:t>
            </a:r>
          </a:p>
          <a:p>
            <a:r>
              <a:rPr lang="en-US" sz="3200" baseline="0" dirty="0" smtClean="0"/>
              <a:t>Gnostics </a:t>
            </a:r>
            <a:r>
              <a:rPr lang="en-US" sz="3200" dirty="0" smtClean="0"/>
              <a:t> </a:t>
            </a:r>
            <a:r>
              <a:rPr lang="en-US" sz="3200" baseline="0" dirty="0" smtClean="0"/>
              <a:t>considered Jesus to be only one of many intermediaries between God and man, thus denying his unique status as the Son of God.</a:t>
            </a:r>
          </a:p>
          <a:p>
            <a:pPr lvl="2"/>
            <a:r>
              <a:rPr lang="en-US" sz="2800" baseline="0" dirty="0" smtClean="0"/>
              <a:t>Paul says that in Christ all the “</a:t>
            </a:r>
            <a:r>
              <a:rPr lang="en-US" sz="2800" i="1" baseline="0" dirty="0" smtClean="0"/>
              <a:t>fullness of the godhead dwells.” (Colossians 1:19)</a:t>
            </a:r>
          </a:p>
          <a:p>
            <a:pPr lvl="2"/>
            <a:r>
              <a:rPr lang="en-US" sz="2800" baseline="0" dirty="0" smtClean="0"/>
              <a:t>Further, in Him is the fullness of the Godhead in bodily form. (Colossians 2:9)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Of The Colossians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Main doctrines of Gnostics:</a:t>
            </a:r>
          </a:p>
          <a:p>
            <a:r>
              <a:rPr lang="en-US" sz="3200" baseline="0" dirty="0" smtClean="0"/>
              <a:t>Gnostics reasoned</a:t>
            </a:r>
            <a:r>
              <a:rPr lang="en-US" sz="3200" dirty="0" smtClean="0"/>
              <a:t> that s</a:t>
            </a:r>
            <a:r>
              <a:rPr lang="en-US" sz="3200" baseline="0" dirty="0" smtClean="0"/>
              <a:t>ince matter is evil and the body of man is composed of matter... man is then evil. </a:t>
            </a:r>
          </a:p>
          <a:p>
            <a:r>
              <a:rPr lang="en-US" sz="3200" dirty="0" smtClean="0"/>
              <a:t>Therefore, </a:t>
            </a:r>
            <a:r>
              <a:rPr lang="en-US" sz="3200" baseline="0" dirty="0" smtClean="0"/>
              <a:t>Jesus did not have a real flesh and bone and blood body, but he had a spiritual body. </a:t>
            </a:r>
          </a:p>
          <a:p>
            <a:pPr lvl="1"/>
            <a:r>
              <a:rPr lang="en-US" sz="2800" baseline="0" dirty="0" smtClean="0"/>
              <a:t>Paul said, that Jesus was reconciling man to God “</a:t>
            </a:r>
            <a:r>
              <a:rPr lang="en-US" sz="2800" i="1" baseline="0" dirty="0" smtClean="0"/>
              <a:t>in the body of his flesh.” (Colossians 1:22)</a:t>
            </a:r>
          </a:p>
          <a:p>
            <a:pPr lvl="1"/>
            <a:r>
              <a:rPr lang="en-US" sz="2800" i="1" dirty="0" smtClean="0"/>
              <a:t>Note: </a:t>
            </a:r>
            <a:r>
              <a:rPr lang="en-US" sz="2800" i="1" dirty="0" smtClean="0"/>
              <a:t>John </a:t>
            </a:r>
            <a:r>
              <a:rPr lang="en-US" sz="2800" i="1" dirty="0" smtClean="0"/>
              <a:t>1:1-3, 14; 1 </a:t>
            </a:r>
            <a:r>
              <a:rPr lang="en-US" sz="2800" i="1" dirty="0" smtClean="0"/>
              <a:t>John </a:t>
            </a:r>
            <a:r>
              <a:rPr lang="en-US" sz="2800" i="1" dirty="0" smtClean="0"/>
              <a:t>4:1-2</a:t>
            </a:r>
            <a:endParaRPr lang="en-US" sz="2800" i="1" baseline="0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Of The Colossians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Main doctrines of Gnostics:</a:t>
            </a:r>
          </a:p>
          <a:p>
            <a:r>
              <a:rPr lang="en-US" sz="3200" baseline="0" dirty="0" smtClean="0"/>
              <a:t>The Gnostic would affirm that salvation is intellectual knowledge and that salvation was not for every man, but only for the intellectual.</a:t>
            </a:r>
          </a:p>
          <a:p>
            <a:pPr lvl="1"/>
            <a:r>
              <a:rPr lang="en-US" sz="2800" baseline="0" dirty="0" smtClean="0"/>
              <a:t>Paul said salvation is redemption and forgiveness of sins (Colossians 1:14), and that it is available to every man. (Colossians 1:28)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Of The Colossians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1"/>
            <a:ext cx="77724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Paul’s Declaration Of Christ’s Preeminence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52600"/>
            <a:ext cx="7772400" cy="3058711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sz="2800" dirty="0" smtClean="0"/>
              <a:t>It was Paul’s aim against this background to present a beautiful picture of Jesus Christ in the scheme of redemption.</a:t>
            </a:r>
          </a:p>
          <a:p>
            <a:pPr algn="l"/>
            <a:endParaRPr lang="en-US" sz="2800" dirty="0" smtClean="0"/>
          </a:p>
          <a:p>
            <a:pPr algn="l">
              <a:buFont typeface="Wingdings" pitchFamily="2" charset="2"/>
              <a:buChar char="Ø"/>
            </a:pPr>
            <a:r>
              <a:rPr lang="en-US" sz="2800" dirty="0" smtClean="0"/>
              <a:t>Christ’s preeminence is shown in all of His relationships.  Colossians 1:15-23</a:t>
            </a:r>
            <a:endParaRPr lang="en-U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848600" cy="5257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“To </a:t>
            </a:r>
            <a:r>
              <a:rPr lang="en-US" sz="2800" dirty="0"/>
              <a:t>be </a:t>
            </a:r>
            <a:r>
              <a:rPr lang="en-US" sz="2800" dirty="0" smtClean="0"/>
              <a:t>first” </a:t>
            </a:r>
            <a:r>
              <a:rPr lang="en-US" sz="2800" dirty="0"/>
              <a:t>(</a:t>
            </a:r>
            <a:r>
              <a:rPr lang="en-US" sz="2800" dirty="0" err="1"/>
              <a:t>protos</a:t>
            </a:r>
            <a:r>
              <a:rPr lang="en-US" sz="2800" dirty="0"/>
              <a:t>), </a:t>
            </a:r>
            <a:r>
              <a:rPr lang="en-US" sz="2800" dirty="0" smtClean="0"/>
              <a:t>“to </a:t>
            </a:r>
            <a:r>
              <a:rPr lang="en-US" sz="2800" dirty="0"/>
              <a:t>be preeminent</a:t>
            </a:r>
            <a:r>
              <a:rPr lang="en-US" sz="2800" dirty="0" smtClean="0"/>
              <a:t>,” </a:t>
            </a:r>
            <a:r>
              <a:rPr lang="en-US" sz="2800" dirty="0"/>
              <a:t>is used of Christ in relation to the Church, Col. </a:t>
            </a:r>
            <a:r>
              <a:rPr lang="en-US" sz="2800" dirty="0" smtClean="0"/>
              <a:t>1:18 (</a:t>
            </a:r>
            <a:r>
              <a:rPr lang="en-US" sz="2400" b="1" i="1" dirty="0" smtClean="0"/>
              <a:t>Vine)</a:t>
            </a:r>
          </a:p>
          <a:p>
            <a:r>
              <a:rPr lang="en-US" sz="2800" dirty="0" smtClean="0"/>
              <a:t>“To </a:t>
            </a:r>
            <a:r>
              <a:rPr lang="en-US" sz="2800" dirty="0"/>
              <a:t>be first (in </a:t>
            </a:r>
            <a:r>
              <a:rPr lang="en-US" sz="2800" dirty="0" smtClean="0"/>
              <a:t>rank </a:t>
            </a:r>
            <a:r>
              <a:rPr lang="en-US" sz="2800" dirty="0"/>
              <a:t>or influence):--have the </a:t>
            </a:r>
            <a:r>
              <a:rPr lang="en-US" sz="2800" dirty="0" smtClean="0"/>
              <a:t>preeminence”</a:t>
            </a:r>
            <a:r>
              <a:rPr lang="en-US" sz="2400" dirty="0" smtClean="0"/>
              <a:t> (</a:t>
            </a:r>
            <a:r>
              <a:rPr lang="en-US" sz="2400" b="1" i="1" dirty="0" smtClean="0"/>
              <a:t>Strong)</a:t>
            </a:r>
          </a:p>
          <a:p>
            <a:r>
              <a:rPr lang="en-US" sz="3200" dirty="0" smtClean="0"/>
              <a:t>“To be first, hold the first place, </a:t>
            </a:r>
            <a:br>
              <a:rPr lang="en-US" sz="3200" dirty="0" smtClean="0"/>
            </a:br>
            <a:r>
              <a:rPr lang="en-US" sz="3200" dirty="0" smtClean="0"/>
              <a:t>Col. 1:18.” </a:t>
            </a:r>
            <a:r>
              <a:rPr lang="en-US" sz="2400" b="1" i="1" dirty="0" smtClean="0"/>
              <a:t>(Thayer)</a:t>
            </a:r>
          </a:p>
          <a:p>
            <a:endParaRPr lang="en-US" sz="2200" b="1" i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“Preeminence” </a:t>
            </a:r>
            <a:r>
              <a:rPr lang="en-US" dirty="0" smtClean="0"/>
              <a:t>defined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2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/>
          </a:bodyPr>
          <a:lstStyle/>
          <a:p>
            <a:pPr fontAlgn="base"/>
            <a:r>
              <a:rPr lang="en-US" dirty="0" smtClean="0"/>
              <a:t>“The word </a:t>
            </a:r>
            <a:r>
              <a:rPr lang="en-US" b="1" dirty="0" smtClean="0">
                <a:solidFill>
                  <a:srgbClr val="FF0000"/>
                </a:solidFill>
              </a:rPr>
              <a:t>priority</a:t>
            </a:r>
            <a:r>
              <a:rPr lang="en-US" dirty="0" smtClean="0"/>
              <a:t> came into the English language in the 1400s. It was singular. It meant the very first or prior thing. It stayed singular for the next five hundred years.</a:t>
            </a:r>
          </a:p>
          <a:p>
            <a:pPr fontAlgn="base">
              <a:buNone/>
            </a:pPr>
            <a:endParaRPr lang="en-US" dirty="0" smtClean="0"/>
          </a:p>
          <a:p>
            <a:pPr fontAlgn="base"/>
            <a:r>
              <a:rPr lang="en-US" dirty="0" smtClean="0"/>
              <a:t>Only in the 1900s did we pluralize the term and start talking about </a:t>
            </a:r>
            <a:r>
              <a:rPr lang="en-US" b="1" dirty="0" smtClean="0">
                <a:solidFill>
                  <a:srgbClr val="FF0000"/>
                </a:solidFill>
              </a:rPr>
              <a:t>priorities.</a:t>
            </a:r>
            <a:r>
              <a:rPr lang="en-US" dirty="0" smtClean="0"/>
              <a:t> Illogically, we reasoned that by changing the word we could bend reality. Somehow we would now be able to have </a:t>
            </a:r>
            <a:r>
              <a:rPr lang="en-US" b="1" dirty="0" smtClean="0">
                <a:solidFill>
                  <a:srgbClr val="FF0000"/>
                </a:solidFill>
              </a:rPr>
              <a:t>multiple ‘first’ things.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Things Can Be First?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/>
          </a:bodyPr>
          <a:lstStyle/>
          <a:p>
            <a:pPr fontAlgn="base"/>
            <a:r>
              <a:rPr lang="en-US" dirty="0" smtClean="0"/>
              <a:t>People and companies routinely try to do just that. One leader told me of this experience in a company that talked of “Pri-1, Pri-2, Pri-3, Pri-4, and Pri-5.” </a:t>
            </a:r>
            <a:r>
              <a:rPr lang="en-US" b="1" dirty="0" smtClean="0">
                <a:solidFill>
                  <a:srgbClr val="FF0000"/>
                </a:solidFill>
              </a:rPr>
              <a:t>This gave the impression of many things being the priority but actually meant nothing was.</a:t>
            </a:r>
          </a:p>
          <a:p>
            <a:pPr fontAlgn="base">
              <a:buNone/>
            </a:pPr>
            <a:r>
              <a:rPr lang="en-US" sz="2100" dirty="0" smtClean="0"/>
              <a:t>–Greg </a:t>
            </a:r>
            <a:r>
              <a:rPr lang="en-US" sz="2100" dirty="0" err="1" smtClean="0"/>
              <a:t>McKeown</a:t>
            </a:r>
            <a:r>
              <a:rPr lang="en-US" sz="2100" dirty="0" smtClean="0"/>
              <a:t>, </a:t>
            </a:r>
            <a:r>
              <a:rPr lang="en-US" sz="2100" u="sng" dirty="0" smtClean="0">
                <a:hlinkClick r:id="rId2" tooltip="Essentialism: The Disciplined Pursuit of Less by Greg McKeown"/>
              </a:rPr>
              <a:t>Essentialism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Things Can Be First?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3500" b="1" dirty="0" smtClean="0">
                <a:solidFill>
                  <a:srgbClr val="FF0000"/>
                </a:solidFill>
              </a:rPr>
              <a:t>Shown In His Relationship To God. </a:t>
            </a:r>
            <a:r>
              <a:rPr lang="en-US" sz="3500" b="1" dirty="0" smtClean="0">
                <a:solidFill>
                  <a:srgbClr val="FF0000"/>
                </a:solidFill>
              </a:rPr>
              <a:t>Colossians </a:t>
            </a:r>
            <a:r>
              <a:rPr lang="en-US" sz="3500" b="1" dirty="0" smtClean="0">
                <a:solidFill>
                  <a:srgbClr val="FF0000"/>
                </a:solidFill>
              </a:rPr>
              <a:t>1:15</a:t>
            </a:r>
          </a:p>
          <a:p>
            <a:r>
              <a:rPr lang="en-US" sz="3500" b="1" i="1" dirty="0" smtClean="0"/>
              <a:t>He is “the image of the invisible God” </a:t>
            </a:r>
          </a:p>
          <a:p>
            <a:r>
              <a:rPr lang="en-US" sz="3500" dirty="0" smtClean="0"/>
              <a:t>He represents the Father perfectly to us</a:t>
            </a:r>
            <a:r>
              <a:rPr lang="en-US" sz="3500" i="1" dirty="0" smtClean="0"/>
              <a:t>, “he that hath seen me hath seen the Father” (John 14:6-11; Heb. 1:1-3).</a:t>
            </a:r>
            <a:endParaRPr lang="en-US" sz="3500" i="1" baseline="0" dirty="0" smtClean="0"/>
          </a:p>
          <a:p>
            <a:r>
              <a:rPr lang="en-US" sz="3500" b="1" i="1" dirty="0" smtClean="0"/>
              <a:t>“Image” </a:t>
            </a:r>
            <a:r>
              <a:rPr lang="en-US" sz="3500" dirty="0" smtClean="0"/>
              <a:t>also conveys the idea of </a:t>
            </a:r>
            <a:r>
              <a:rPr lang="en-US" sz="3500" i="1" dirty="0" smtClean="0"/>
              <a:t>manifestation. (</a:t>
            </a:r>
            <a:r>
              <a:rPr lang="en-US" sz="3500" i="1" dirty="0" smtClean="0"/>
              <a:t>John </a:t>
            </a:r>
            <a:r>
              <a:rPr lang="en-US" sz="3500" i="1" dirty="0" smtClean="0"/>
              <a:t>1:1, 14, 18; </a:t>
            </a:r>
            <a:br>
              <a:rPr lang="en-US" sz="3500" i="1" dirty="0" smtClean="0"/>
            </a:br>
            <a:r>
              <a:rPr lang="en-US" sz="3500" i="1" dirty="0" smtClean="0"/>
              <a:t>cf. 1 Tim. 3:16</a:t>
            </a:r>
          </a:p>
          <a:p>
            <a:pPr lvl="1"/>
            <a:r>
              <a:rPr lang="en-US" sz="3000" baseline="0" dirty="0" smtClean="0"/>
              <a:t>Paul was telling these Colossians that even though they had not and could not see God, they could know him by looking at Jesus.	</a:t>
            </a:r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8928"/>
            <a:ext cx="8229600" cy="5529072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Shown In His Relationship To God.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Colossians 1:15</a:t>
            </a:r>
          </a:p>
          <a:p>
            <a:r>
              <a:rPr lang="en-US" sz="2400" b="1" baseline="0" dirty="0" smtClean="0"/>
              <a:t>Jesus is the </a:t>
            </a:r>
            <a:r>
              <a:rPr lang="en-US" sz="2400" b="1" i="1" baseline="0" dirty="0" smtClean="0"/>
              <a:t>“</a:t>
            </a:r>
            <a:r>
              <a:rPr lang="en-US" sz="2400" b="1" i="1" baseline="0" dirty="0" err="1" smtClean="0"/>
              <a:t>fulness</a:t>
            </a:r>
            <a:r>
              <a:rPr lang="en-US" sz="2400" b="1" i="1" baseline="0" dirty="0" smtClean="0"/>
              <a:t>” of God. </a:t>
            </a:r>
            <a:br>
              <a:rPr lang="en-US" sz="2400" b="1" i="1" baseline="0" dirty="0" smtClean="0"/>
            </a:br>
            <a:r>
              <a:rPr lang="en-US" sz="2400" b="1" i="1" baseline="0" dirty="0" smtClean="0"/>
              <a:t>(Colossians 1:19; 2:8-9)</a:t>
            </a:r>
          </a:p>
          <a:p>
            <a:r>
              <a:rPr lang="en-US" sz="2400" baseline="0" dirty="0" err="1" smtClean="0"/>
              <a:t>Fulness</a:t>
            </a:r>
            <a:r>
              <a:rPr lang="en-US" sz="2400" baseline="0" dirty="0" smtClean="0"/>
              <a:t> means He is the whole, of God... all the attributes of deity dwell in Jesus Christ.</a:t>
            </a:r>
          </a:p>
          <a:p>
            <a:r>
              <a:rPr lang="en-US" sz="2400" baseline="0" dirty="0" smtClean="0"/>
              <a:t>Christ is not simply a sketch of God; “He is not merely a summary of what God is; He is more than a lifeless portrait of God. In Him there is nothing left out; He is the full and final revelation of God and nothing more is necessary.” </a:t>
            </a:r>
          </a:p>
          <a:p>
            <a:endParaRPr lang="en-US" sz="2400" dirty="0" smtClean="0"/>
          </a:p>
          <a:p>
            <a:r>
              <a:rPr lang="en-US" sz="2400" dirty="0" smtClean="0"/>
              <a:t>Cf. Gnostic view that Jesus was only an emanation from God. 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Shown In His Relationship To God. Colossians 1:15- 17</a:t>
            </a:r>
          </a:p>
          <a:p>
            <a:r>
              <a:rPr lang="en-US" sz="2400" b="1" baseline="0" dirty="0" smtClean="0"/>
              <a:t>Jesus is “</a:t>
            </a:r>
            <a:r>
              <a:rPr lang="en-US" sz="2400" b="1" i="1" baseline="0" dirty="0" smtClean="0"/>
              <a:t>The firstborn of all creation</a:t>
            </a:r>
            <a:r>
              <a:rPr lang="en-US" sz="2400" b="1" i="1" dirty="0" smtClean="0"/>
              <a:t>.”</a:t>
            </a:r>
          </a:p>
          <a:p>
            <a:r>
              <a:rPr lang="en-US" sz="2400" i="1" dirty="0" err="1" smtClean="0"/>
              <a:t>Prōtotokos</a:t>
            </a:r>
            <a:r>
              <a:rPr lang="en-US" sz="2400" dirty="0" smtClean="0"/>
              <a:t>  “pertaining to existing prior to something else - 'existing first, existing before… existing before all creation' or ‘existing before anything was created' Col 1:15. It is possible to understand  firstborn as 'superior in status’”. </a:t>
            </a:r>
            <a:r>
              <a:rPr lang="en-US" sz="1800" i="1" dirty="0" smtClean="0"/>
              <a:t>(Greek-English Lexicon Semantic Domain.)</a:t>
            </a:r>
            <a:endParaRPr lang="en-US" sz="2400" i="1" baseline="0" dirty="0" smtClean="0"/>
          </a:p>
          <a:p>
            <a:r>
              <a:rPr lang="en-US" sz="2400" i="1" baseline="0" dirty="0" smtClean="0"/>
              <a:t>“Firstborn” </a:t>
            </a:r>
            <a:r>
              <a:rPr lang="en-US" sz="2400" baseline="0" dirty="0" smtClean="0"/>
              <a:t>is a title of honor of the Messiah. (Psalms 89:27)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  <a:noFill/>
        </p:spPr>
        <p:txBody>
          <a:bodyPr>
            <a:no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Shown In His Relationship To God. Colossians 1:15- 17</a:t>
            </a:r>
          </a:p>
          <a:p>
            <a:r>
              <a:rPr lang="en-US" sz="2400" baseline="0" dirty="0" smtClean="0"/>
              <a:t>The highest place of honor which creation holds belongs to the Son.</a:t>
            </a:r>
          </a:p>
          <a:p>
            <a:r>
              <a:rPr lang="en-US" sz="2400" baseline="0" dirty="0" smtClean="0"/>
              <a:t>Some want to make this phrase mean that Christ is the first of the created beings..</a:t>
            </a:r>
            <a:r>
              <a:rPr lang="en-US" sz="2400" dirty="0" smtClean="0"/>
              <a:t> J.W.’s</a:t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baseline="0" dirty="0" smtClean="0"/>
              <a:t>Colossians 1:16ff denies that</a:t>
            </a:r>
            <a:r>
              <a:rPr lang="en-US" sz="2400" dirty="0" smtClean="0"/>
              <a:t>. </a:t>
            </a:r>
          </a:p>
          <a:p>
            <a:endParaRPr lang="en-US" sz="2400" dirty="0" smtClean="0"/>
          </a:p>
          <a:p>
            <a:r>
              <a:rPr lang="en-US" sz="2400" dirty="0" smtClean="0"/>
              <a:t>He is to have the preeminence because </a:t>
            </a:r>
            <a:r>
              <a:rPr lang="en-US" sz="2400" dirty="0" smtClean="0"/>
              <a:t>He </a:t>
            </a:r>
            <a:r>
              <a:rPr lang="en-US" sz="2400" dirty="0" smtClean="0"/>
              <a:t>is greater than any created being.</a:t>
            </a:r>
            <a:r>
              <a:rPr lang="en-US" sz="2400" baseline="0" dirty="0" smtClean="0"/>
              <a:t>	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1328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The Creation. Colossians 1:16</a:t>
            </a:r>
          </a:p>
          <a:p>
            <a:r>
              <a:rPr lang="en-US" sz="2800" b="1" baseline="0" dirty="0" smtClean="0"/>
              <a:t>All things were created </a:t>
            </a:r>
            <a:r>
              <a:rPr lang="en-US" sz="2800" b="1" i="1" baseline="0" dirty="0" smtClean="0"/>
              <a:t>“by Him.”</a:t>
            </a:r>
          </a:p>
          <a:p>
            <a:r>
              <a:rPr lang="en-US" sz="2800" baseline="0" dirty="0" smtClean="0"/>
              <a:t>From Genesis 1:26-27 we learn that someone was present with the Father at the creation.</a:t>
            </a:r>
          </a:p>
          <a:p>
            <a:r>
              <a:rPr lang="en-US" sz="2800" baseline="0" dirty="0" smtClean="0"/>
              <a:t>John 1:1-3 indicates that Jesus was there and was working in the creation. </a:t>
            </a:r>
            <a:br>
              <a:rPr lang="en-US" sz="2800" baseline="0" dirty="0" smtClean="0"/>
            </a:br>
            <a:r>
              <a:rPr lang="en-US" sz="2800" baseline="0" dirty="0" smtClean="0"/>
              <a:t>Cf. Hebrews 1:2-3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baseline="0" dirty="0" smtClean="0">
                <a:solidFill>
                  <a:srgbClr val="FF0000"/>
                </a:solidFill>
              </a:rPr>
              <a:t>Shown In His Relationship To The Creation. Colossians 1:16</a:t>
            </a:r>
          </a:p>
          <a:p>
            <a:r>
              <a:rPr lang="en-US" b="1" baseline="0" dirty="0" smtClean="0"/>
              <a:t>All things were created </a:t>
            </a:r>
            <a:r>
              <a:rPr lang="en-US" b="1" i="1" baseline="0" dirty="0" smtClean="0"/>
              <a:t>“for Him.” Colossians 1:16 (To be His.)</a:t>
            </a:r>
          </a:p>
          <a:p>
            <a:r>
              <a:rPr lang="en-US" baseline="0" dirty="0" smtClean="0"/>
              <a:t>That is to say, creation was created to be His and to give Him glory.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Shown In His Relationship To The Creation. Colossians 1:16</a:t>
            </a:r>
          </a:p>
          <a:p>
            <a:r>
              <a:rPr lang="en-US" baseline="0" dirty="0" smtClean="0"/>
              <a:t>Those who believe in naturalism, see no real purpose in the creation.</a:t>
            </a:r>
          </a:p>
          <a:p>
            <a:r>
              <a:rPr lang="en-US" baseline="0" dirty="0" smtClean="0"/>
              <a:t>The terms thrones, dominions, principalities and powers are used in Scripture to denote super-human spirit beings who exercise power. </a:t>
            </a:r>
          </a:p>
          <a:p>
            <a:r>
              <a:rPr lang="en-US" baseline="0" dirty="0" smtClean="0"/>
              <a:t>Instead of Christ being a created angel, He is the creator of all angelic beings. (Cf. Hebrews 1</a:t>
            </a:r>
            <a:r>
              <a:rPr lang="en-US" dirty="0" smtClean="0"/>
              <a:t>) </a:t>
            </a:r>
            <a:br>
              <a:rPr lang="en-US" dirty="0" smtClean="0"/>
            </a:br>
            <a:r>
              <a:rPr lang="en-US" dirty="0" smtClean="0"/>
              <a:t>Cf. Worship of Angels. (Col. 2:18)</a:t>
            </a:r>
            <a:endParaRPr lang="en-US" baseline="0" dirty="0" smtClean="0"/>
          </a:p>
          <a:p>
            <a:endParaRPr lang="en-US" b="1" baseline="0" dirty="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The Creation. Colossians 1:16</a:t>
            </a:r>
          </a:p>
          <a:p>
            <a:r>
              <a:rPr lang="en-US" sz="2600" b="1" baseline="0" dirty="0" smtClean="0"/>
              <a:t>In Him in </a:t>
            </a:r>
            <a:r>
              <a:rPr lang="en-US" sz="2600" b="1" i="1" baseline="0" dirty="0" smtClean="0"/>
              <a:t>“all things consist” </a:t>
            </a:r>
            <a:r>
              <a:rPr lang="en-US" sz="2600" b="1" baseline="0" dirty="0" smtClean="0"/>
              <a:t>(hold together). </a:t>
            </a:r>
            <a:r>
              <a:rPr lang="en-US" sz="2600" b="1" i="1" baseline="0" dirty="0" smtClean="0"/>
              <a:t>(Colossians 1:17</a:t>
            </a:r>
            <a:r>
              <a:rPr lang="en-US" sz="2600" b="1" i="1" dirty="0" smtClean="0"/>
              <a:t>)</a:t>
            </a:r>
            <a:endParaRPr lang="en-US" sz="2600" b="1" i="1" baseline="0" dirty="0" smtClean="0"/>
          </a:p>
          <a:p>
            <a:r>
              <a:rPr lang="en-US" sz="2600" dirty="0" smtClean="0"/>
              <a:t>He is Lord of the universe is </a:t>
            </a:r>
            <a:r>
              <a:rPr lang="en-US" sz="2600" i="1" dirty="0" smtClean="0"/>
              <a:t>“upholding all things by the word of his power”  (Hebrews 1:3)</a:t>
            </a:r>
          </a:p>
          <a:p>
            <a:r>
              <a:rPr lang="en-US" sz="2600" baseline="0" dirty="0" smtClean="0"/>
              <a:t>The natural laws that cause the universe to operate are given and maintained by Jesus Christ.</a:t>
            </a:r>
          </a:p>
          <a:p>
            <a:r>
              <a:rPr lang="en-US" sz="2600" baseline="0" dirty="0" smtClean="0"/>
              <a:t>Therefore the so-called natural laws are divine laws.</a:t>
            </a:r>
            <a:endParaRPr lang="en-US" sz="2600" b="1" baseline="0" dirty="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48072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The Church. (Colossians 1:18-19)</a:t>
            </a:r>
          </a:p>
          <a:p>
            <a:r>
              <a:rPr lang="en-US" sz="2400" b="1" baseline="0" dirty="0" smtClean="0"/>
              <a:t>He is the head of the body. (Colossians 1:18)</a:t>
            </a:r>
          </a:p>
          <a:p>
            <a:r>
              <a:rPr lang="en-US" sz="2400" baseline="0" dirty="0" smtClean="0"/>
              <a:t>The church is described as the body in several N.T. passages. (Cf. Ephesians 1:22-23; 5:23-24; 4:4; </a:t>
            </a:r>
            <a:br>
              <a:rPr lang="en-US" sz="2400" baseline="0" dirty="0" smtClean="0"/>
            </a:br>
            <a:r>
              <a:rPr lang="en-US" sz="2400" baseline="0" dirty="0" smtClean="0"/>
              <a:t>1 Corinthians 12)</a:t>
            </a:r>
          </a:p>
          <a:p>
            <a:r>
              <a:rPr lang="en-US" sz="2400" baseline="0" dirty="0" smtClean="0"/>
              <a:t>There is only one body (Eph. 4:4), thus only one church.</a:t>
            </a:r>
          </a:p>
          <a:p>
            <a:r>
              <a:rPr lang="en-US" sz="2400" baseline="0" dirty="0" smtClean="0"/>
              <a:t>In the human body, the head guides the body and without the head the body is powerless to act.</a:t>
            </a:r>
          </a:p>
          <a:p>
            <a:r>
              <a:rPr lang="en-US" sz="2400" baseline="0" dirty="0" smtClean="0"/>
              <a:t>Every word and action of the church must be governed and directed by Jesus Christ. </a:t>
            </a:r>
            <a:br>
              <a:rPr lang="en-US" sz="2400" baseline="0" dirty="0" smtClean="0"/>
            </a:br>
            <a:r>
              <a:rPr lang="en-US" sz="2400" baseline="0" dirty="0" smtClean="0"/>
              <a:t>(Cf. Matthew 21:23-27; cf. Col. 3:17)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The Church. (Colossians 1:18-19)</a:t>
            </a:r>
            <a:r>
              <a:rPr lang="en-US" sz="2800" baseline="0" dirty="0" smtClean="0"/>
              <a:t> </a:t>
            </a:r>
          </a:p>
          <a:p>
            <a:r>
              <a:rPr lang="en-US" sz="2800" b="1" baseline="0" dirty="0" smtClean="0"/>
              <a:t>He is the beginning of the church. </a:t>
            </a:r>
            <a:br>
              <a:rPr lang="en-US" sz="2800" b="1" baseline="0" dirty="0" smtClean="0"/>
            </a:br>
            <a:r>
              <a:rPr lang="en-US" sz="2800" b="1" baseline="0" dirty="0" smtClean="0"/>
              <a:t>(Matthew</a:t>
            </a:r>
            <a:r>
              <a:rPr lang="en-US" sz="2800" b="1" dirty="0" smtClean="0"/>
              <a:t> 16:18)</a:t>
            </a:r>
          </a:p>
          <a:p>
            <a:pPr>
              <a:buNone/>
            </a:pPr>
            <a:endParaRPr lang="en-US" sz="2800" baseline="0" dirty="0" smtClean="0"/>
          </a:p>
          <a:p>
            <a:r>
              <a:rPr lang="en-US" sz="2800" dirty="0" smtClean="0"/>
              <a:t>We must not bring its lofty mission down to serve the outward man, but rather we must keep it pure to serve Him who died for it.</a:t>
            </a:r>
            <a:endParaRPr lang="en-US" sz="2800" u="sng" baseline="0" dirty="0" smtClean="0"/>
          </a:p>
          <a:p>
            <a:endParaRPr lang="en-US" baseline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The Church. (Colossians 1:18-19)</a:t>
            </a:r>
            <a:r>
              <a:rPr lang="en-US" sz="2800" baseline="0" dirty="0" smtClean="0"/>
              <a:t> </a:t>
            </a:r>
          </a:p>
          <a:p>
            <a:r>
              <a:rPr lang="en-US" sz="2800" b="1" dirty="0" smtClean="0"/>
              <a:t>He is the </a:t>
            </a:r>
            <a:r>
              <a:rPr lang="en-US" sz="2800" b="1" i="1" dirty="0" smtClean="0"/>
              <a:t>“firstborn from the dead.”</a:t>
            </a:r>
            <a:r>
              <a:rPr lang="en-US" sz="2600" dirty="0" smtClean="0"/>
              <a:t> </a:t>
            </a:r>
          </a:p>
          <a:p>
            <a:r>
              <a:rPr lang="en-US" sz="2600" dirty="0" smtClean="0"/>
              <a:t>Jesus was not the first to be raised from the dead</a:t>
            </a:r>
          </a:p>
          <a:p>
            <a:pPr lvl="1"/>
            <a:r>
              <a:rPr lang="en-US" sz="2600" dirty="0" smtClean="0"/>
              <a:t>Matthew 10:5-8; John 11:41-44</a:t>
            </a:r>
          </a:p>
          <a:p>
            <a:r>
              <a:rPr lang="en-US" sz="3000" dirty="0" smtClean="0"/>
              <a:t>Yet, He is alive for evermore. </a:t>
            </a:r>
            <a:br>
              <a:rPr lang="en-US" sz="3000" dirty="0" smtClean="0"/>
            </a:br>
            <a:r>
              <a:rPr lang="en-US" sz="3000" dirty="0" smtClean="0"/>
              <a:t>Revelation 1:18</a:t>
            </a:r>
          </a:p>
          <a:p>
            <a:endParaRPr lang="en-US" sz="2800" b="1" i="1" baseline="0" dirty="0" smtClean="0"/>
          </a:p>
          <a:p>
            <a:endParaRPr lang="en-US" baseline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1328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The Church. (Colossians 1:18-19)</a:t>
            </a:r>
            <a:r>
              <a:rPr lang="en-US" sz="2800" baseline="0" dirty="0" smtClean="0"/>
              <a:t> </a:t>
            </a:r>
          </a:p>
          <a:p>
            <a:r>
              <a:rPr lang="en-US" b="1" baseline="0" dirty="0" smtClean="0"/>
              <a:t>The climax is that </a:t>
            </a:r>
            <a:r>
              <a:rPr lang="en-US" b="1" i="1" baseline="0" dirty="0" smtClean="0"/>
              <a:t>“in </a:t>
            </a:r>
            <a:r>
              <a:rPr lang="en-US" sz="3200" b="1" i="1" u="sng" baseline="0" dirty="0" smtClean="0">
                <a:solidFill>
                  <a:srgbClr val="FF0000"/>
                </a:solidFill>
              </a:rPr>
              <a:t>all things </a:t>
            </a:r>
            <a:r>
              <a:rPr lang="en-US" b="1" i="1" baseline="0" dirty="0" smtClean="0"/>
              <a:t>he might have the preeminence.” </a:t>
            </a:r>
            <a:r>
              <a:rPr lang="en-US" b="1" baseline="0" dirty="0" smtClean="0"/>
              <a:t> i.e. “be first, have first place.”</a:t>
            </a:r>
          </a:p>
          <a:p>
            <a:r>
              <a:rPr lang="en-US" baseline="0" dirty="0" smtClean="0"/>
              <a:t>The final triumph of His resurrection has given him every right to be Lord of all. </a:t>
            </a:r>
            <a:br>
              <a:rPr lang="en-US" baseline="0" dirty="0" smtClean="0"/>
            </a:br>
            <a:r>
              <a:rPr lang="en-US" baseline="0" dirty="0" smtClean="0"/>
              <a:t>(Cf. Genesis 3:15; Romans 1:3-4; Acts 2:22-36)</a:t>
            </a:r>
          </a:p>
          <a:p>
            <a:r>
              <a:rPr lang="en-US" baseline="0" dirty="0" smtClean="0"/>
              <a:t>Jesus is worthy of the highest place of honor that either heaven or earth can provide.</a:t>
            </a:r>
          </a:p>
          <a:p>
            <a:endParaRPr lang="en-US" baseline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Sin And The Sinner. (Colossians 1:20-23)</a:t>
            </a:r>
            <a:r>
              <a:rPr lang="en-US" sz="2800" baseline="0" dirty="0" smtClean="0"/>
              <a:t> </a:t>
            </a:r>
          </a:p>
          <a:p>
            <a:r>
              <a:rPr lang="en-US" b="1" baseline="0" dirty="0" smtClean="0"/>
              <a:t>The object of His coming was to bring reconciliation.</a:t>
            </a:r>
          </a:p>
          <a:p>
            <a:pPr lvl="1"/>
            <a:r>
              <a:rPr lang="en-US" baseline="0" dirty="0" smtClean="0"/>
              <a:t>Reconciliation is the state that exists when the thing causing that enmity has been removed... friendship exists.</a:t>
            </a:r>
          </a:p>
          <a:p>
            <a:r>
              <a:rPr lang="en-US" baseline="0" dirty="0" smtClean="0"/>
              <a:t>Sin causes enmity or separation between man and God. (Isaiah 59:1-2; Proverbs 28:9)</a:t>
            </a:r>
          </a:p>
          <a:p>
            <a:pPr lvl="1"/>
            <a:r>
              <a:rPr lang="en-US" baseline="0" dirty="0" smtClean="0"/>
              <a:t>Sin must be removed before friendship can exist. </a:t>
            </a:r>
            <a:br>
              <a:rPr lang="en-US" baseline="0" dirty="0" smtClean="0"/>
            </a:br>
            <a:r>
              <a:rPr lang="en-US" baseline="0" dirty="0" smtClean="0"/>
              <a:t>(Cf. James4:4)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1328"/>
            <a:ext cx="86868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000" b="1" baseline="0" dirty="0" smtClean="0">
                <a:solidFill>
                  <a:srgbClr val="FF0000"/>
                </a:solidFill>
              </a:rPr>
              <a:t>Shown In His Relationship To Sin And The Sinner. (Colossians 1:20-23)</a:t>
            </a:r>
            <a:r>
              <a:rPr lang="en-US" sz="3000" baseline="0" dirty="0" smtClean="0"/>
              <a:t> </a:t>
            </a:r>
          </a:p>
          <a:p>
            <a:r>
              <a:rPr lang="en-US" b="1" baseline="0" dirty="0" smtClean="0"/>
              <a:t>The MEDIUM of reconciliation is the BLOOD of </a:t>
            </a:r>
            <a:r>
              <a:rPr lang="en-US" b="1" baseline="0" dirty="0" smtClean="0"/>
              <a:t>His </a:t>
            </a:r>
            <a:r>
              <a:rPr lang="en-US" b="1" baseline="0" dirty="0" smtClean="0"/>
              <a:t>cross.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aseline="0" dirty="0" smtClean="0"/>
              <a:t>Cf. Hebrews 9:22 “</a:t>
            </a:r>
            <a:r>
              <a:rPr lang="en-US" i="1" baseline="0" dirty="0" smtClean="0"/>
              <a:t>Without shedding of blood there is no remission.” We must have remission of sins before we have reconciliation.</a:t>
            </a:r>
          </a:p>
          <a:p>
            <a:r>
              <a:rPr lang="en-US" baseline="0" dirty="0" smtClean="0"/>
              <a:t>Reconciliation is </a:t>
            </a:r>
            <a:r>
              <a:rPr lang="en-US" i="1" baseline="0" dirty="0" smtClean="0"/>
              <a:t>“Through His Blood.” </a:t>
            </a:r>
            <a:br>
              <a:rPr lang="en-US" i="1" baseline="0" dirty="0" smtClean="0"/>
            </a:br>
            <a:r>
              <a:rPr lang="en-US" i="1" baseline="0" dirty="0" smtClean="0"/>
              <a:t>(Cf. Ephesians 2:11-18)</a:t>
            </a:r>
          </a:p>
          <a:p>
            <a:pPr lvl="1"/>
            <a:r>
              <a:rPr lang="en-US" baseline="0" dirty="0" smtClean="0"/>
              <a:t>The demand of the Law has been satisfied. </a:t>
            </a:r>
            <a:br>
              <a:rPr lang="en-US" baseline="0" dirty="0" smtClean="0"/>
            </a:br>
            <a:r>
              <a:rPr lang="en-US" baseline="0" dirty="0" smtClean="0"/>
              <a:t>(Romans 3:24-25)</a:t>
            </a:r>
          </a:p>
          <a:p>
            <a:pPr lvl="1"/>
            <a:r>
              <a:rPr lang="en-US" baseline="0" dirty="0" smtClean="0"/>
              <a:t>The curse of the Law has been born. (Galatians 3:13)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baseline="0" dirty="0" smtClean="0">
                <a:solidFill>
                  <a:srgbClr val="FF0000"/>
                </a:solidFill>
              </a:rPr>
              <a:t>Shown In His Relationship To Sin And The Sinner. (Colossians 1:20-23)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The condition prior to reconciliation.... ALIENS. </a:t>
            </a:r>
          </a:p>
          <a:p>
            <a:pPr lvl="1"/>
            <a:r>
              <a:rPr lang="en-US" baseline="0" dirty="0" smtClean="0"/>
              <a:t>In past times they were </a:t>
            </a:r>
            <a:r>
              <a:rPr lang="en-US" i="1" baseline="0" dirty="0" smtClean="0"/>
              <a:t>“alienated.” </a:t>
            </a:r>
            <a:br>
              <a:rPr lang="en-US" i="1" baseline="0" dirty="0" smtClean="0"/>
            </a:br>
            <a:r>
              <a:rPr lang="en-US" i="1" baseline="0" dirty="0" smtClean="0"/>
              <a:t>Colossians 1:21; </a:t>
            </a:r>
            <a:r>
              <a:rPr lang="en-US" baseline="0" dirty="0" smtClean="0"/>
              <a:t>Ephesians 2:12-13</a:t>
            </a:r>
          </a:p>
          <a:p>
            <a:r>
              <a:rPr lang="en-US" baseline="0" dirty="0" smtClean="0"/>
              <a:t>Enemies in their mind in evil works. </a:t>
            </a:r>
            <a:br>
              <a:rPr lang="en-US" baseline="0" dirty="0" smtClean="0"/>
            </a:br>
            <a:r>
              <a:rPr lang="en-US" baseline="0" dirty="0" smtClean="0"/>
              <a:t>(Cf. Romans 5:10;</a:t>
            </a:r>
            <a:r>
              <a:rPr lang="en-US" dirty="0" smtClean="0"/>
              <a:t> </a:t>
            </a:r>
            <a:r>
              <a:rPr lang="en-US" baseline="0" dirty="0" smtClean="0"/>
              <a:t>Cf. Ephesians 4:17-20)</a:t>
            </a:r>
          </a:p>
          <a:p>
            <a:endParaRPr lang="en-US" baseline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3000" b="1" baseline="0" dirty="0" smtClean="0">
                <a:solidFill>
                  <a:srgbClr val="FF0000"/>
                </a:solidFill>
              </a:rPr>
              <a:t>Shown In His Relationship To Sin And The Sinner.  (Colossians 1:20-23)</a:t>
            </a:r>
            <a:r>
              <a:rPr lang="en-US" sz="3000" baseline="0" dirty="0" smtClean="0"/>
              <a:t> </a:t>
            </a:r>
          </a:p>
          <a:p>
            <a:r>
              <a:rPr lang="en-US" b="1" baseline="0" dirty="0" smtClean="0"/>
              <a:t>The GOSPEL is the MESSAGE of reconciliation. </a:t>
            </a:r>
            <a:r>
              <a:rPr lang="en-US" baseline="0" dirty="0" smtClean="0"/>
              <a:t>(Colossians 1:23; </a:t>
            </a:r>
            <a:r>
              <a:rPr lang="en-US" dirty="0" smtClean="0"/>
              <a:t>2</a:t>
            </a:r>
            <a:r>
              <a:rPr lang="en-US" baseline="0" dirty="0" smtClean="0"/>
              <a:t> Corinthians 5:16-20; Cf. 6:3)</a:t>
            </a:r>
          </a:p>
          <a:p>
            <a:pPr lvl="1"/>
            <a:r>
              <a:rPr lang="en-US" baseline="0" dirty="0" smtClean="0"/>
              <a:t>Romans 1:16 Gospel is God’s power unto salvation.</a:t>
            </a:r>
          </a:p>
          <a:p>
            <a:r>
              <a:rPr lang="en-US" baseline="0" dirty="0" smtClean="0"/>
              <a:t>It is by obedience to the gospel that one is forgiven of his sins by the blood of Christ. </a:t>
            </a:r>
            <a:br>
              <a:rPr lang="en-US" baseline="0" dirty="0" smtClean="0"/>
            </a:br>
            <a:r>
              <a:rPr lang="en-US" baseline="0" dirty="0" smtClean="0"/>
              <a:t>(Mark 16:16; Acts 2:38)</a:t>
            </a:r>
          </a:p>
          <a:p>
            <a:r>
              <a:rPr lang="en-US" baseline="0" dirty="0" smtClean="0"/>
              <a:t>When one is baptized into Christ he is saved by the blood of Christ. (Romans 6:3-4; Cf. Hebrews 10:22)</a:t>
            </a:r>
          </a:p>
          <a:p>
            <a:endParaRPr lang="en-US" baseline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baseline="0" dirty="0" smtClean="0">
                <a:solidFill>
                  <a:srgbClr val="FF0000"/>
                </a:solidFill>
              </a:rPr>
              <a:t>Shown In His Relationship To Sin And The Sinner. (Colossians 1:20-23)</a:t>
            </a:r>
            <a:r>
              <a:rPr lang="en-US" sz="2800" baseline="0" dirty="0" smtClean="0"/>
              <a:t> </a:t>
            </a:r>
          </a:p>
          <a:p>
            <a:r>
              <a:rPr lang="en-US" b="1" baseline="0" dirty="0" smtClean="0"/>
              <a:t>Reconciliation brings OBLIGATIONS.</a:t>
            </a:r>
          </a:p>
          <a:p>
            <a:r>
              <a:rPr lang="en-US" baseline="0" dirty="0" smtClean="0"/>
              <a:t>Colossians 1:22-23 tells us that we must </a:t>
            </a:r>
            <a:r>
              <a:rPr lang="en-US" i="1" baseline="0" dirty="0" smtClean="0"/>
              <a:t>“stand fast in the faith” </a:t>
            </a:r>
            <a:r>
              <a:rPr lang="en-US" baseline="0" dirty="0" smtClean="0"/>
              <a:t>and remain loyal and true to Him</a:t>
            </a:r>
            <a:r>
              <a:rPr lang="en-US" i="1" baseline="0" dirty="0" smtClean="0"/>
              <a:t>. (Cf. </a:t>
            </a:r>
            <a:r>
              <a:rPr lang="en-US" i="1" dirty="0" smtClean="0"/>
              <a:t>1 </a:t>
            </a:r>
            <a:r>
              <a:rPr lang="en-US" i="1" baseline="0" dirty="0" smtClean="0"/>
              <a:t>Corinthians 15:58)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Christ’s Preeminence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Preeminence Of Jesus Is Shown By His Relationships To: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672894"/>
            <a:ext cx="4040188" cy="4651706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God</a:t>
            </a:r>
          </a:p>
          <a:p>
            <a:pPr lvl="1"/>
            <a:r>
              <a:rPr lang="en-US" sz="2800" dirty="0" smtClean="0"/>
              <a:t>Image</a:t>
            </a:r>
          </a:p>
          <a:p>
            <a:pPr lvl="1"/>
            <a:r>
              <a:rPr lang="en-US" sz="2800" dirty="0" err="1" smtClean="0"/>
              <a:t>Fulness</a:t>
            </a:r>
            <a:endParaRPr lang="en-US" sz="2800" dirty="0" smtClean="0"/>
          </a:p>
          <a:p>
            <a:pPr lvl="1">
              <a:buNone/>
            </a:pPr>
            <a:endParaRPr lang="en-US" sz="2800" dirty="0" smtClean="0"/>
          </a:p>
          <a:p>
            <a:r>
              <a:rPr lang="en-US" sz="3200" dirty="0" smtClean="0">
                <a:solidFill>
                  <a:srgbClr val="FF0000"/>
                </a:solidFill>
              </a:rPr>
              <a:t>Creation</a:t>
            </a:r>
            <a:endParaRPr lang="en-US" sz="3200" dirty="0" smtClean="0"/>
          </a:p>
          <a:p>
            <a:pPr lvl="1"/>
            <a:r>
              <a:rPr lang="en-US" sz="2800" dirty="0" smtClean="0"/>
              <a:t>Firstborn</a:t>
            </a:r>
          </a:p>
          <a:p>
            <a:pPr lvl="1"/>
            <a:r>
              <a:rPr lang="en-US" sz="2800" dirty="0" smtClean="0"/>
              <a:t>Creator</a:t>
            </a:r>
          </a:p>
          <a:p>
            <a:pPr lvl="1"/>
            <a:r>
              <a:rPr lang="en-US" sz="2800" dirty="0" smtClean="0"/>
              <a:t>Goal or end</a:t>
            </a:r>
          </a:p>
          <a:p>
            <a:pPr lvl="1"/>
            <a:r>
              <a:rPr lang="en-US" sz="2800" dirty="0" smtClean="0"/>
              <a:t>Sustainer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72894"/>
            <a:ext cx="4041775" cy="4804106"/>
          </a:xfrm>
        </p:spPr>
        <p:txBody>
          <a:bodyPr>
            <a:normAutofit fontScale="85000" lnSpcReduction="20000"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Church</a:t>
            </a:r>
          </a:p>
          <a:p>
            <a:pPr lvl="1"/>
            <a:r>
              <a:rPr lang="en-US" sz="3000" dirty="0" smtClean="0"/>
              <a:t>Head</a:t>
            </a:r>
          </a:p>
          <a:p>
            <a:pPr lvl="1"/>
            <a:r>
              <a:rPr lang="en-US" sz="3000" dirty="0" smtClean="0"/>
              <a:t>Beginning</a:t>
            </a:r>
          </a:p>
          <a:p>
            <a:pPr lvl="1"/>
            <a:r>
              <a:rPr lang="en-US" sz="3000" dirty="0" smtClean="0"/>
              <a:t>Firstborn from the dead</a:t>
            </a:r>
          </a:p>
          <a:p>
            <a:pPr lvl="1">
              <a:buNone/>
            </a:pPr>
            <a:endParaRPr lang="en-US" sz="3000" dirty="0" smtClean="0"/>
          </a:p>
          <a:p>
            <a:r>
              <a:rPr lang="en-US" sz="3500" b="1" dirty="0" smtClean="0">
                <a:solidFill>
                  <a:srgbClr val="FF0000"/>
                </a:solidFill>
              </a:rPr>
              <a:t>Sin and Sinners</a:t>
            </a:r>
          </a:p>
          <a:p>
            <a:pPr lvl="1"/>
            <a:r>
              <a:rPr lang="en-US" sz="3000" dirty="0" smtClean="0"/>
              <a:t>Reconciler</a:t>
            </a:r>
          </a:p>
          <a:p>
            <a:pPr lvl="1"/>
            <a:r>
              <a:rPr lang="en-US" sz="3000" dirty="0" smtClean="0"/>
              <a:t>Medium: Blood of the cross</a:t>
            </a:r>
          </a:p>
          <a:p>
            <a:pPr lvl="1"/>
            <a:r>
              <a:rPr lang="en-US" sz="3000" dirty="0" smtClean="0"/>
              <a:t>Prior Condition: Aliens</a:t>
            </a:r>
          </a:p>
          <a:p>
            <a:pPr lvl="1"/>
            <a:r>
              <a:rPr lang="en-US" sz="3000" dirty="0" smtClean="0"/>
              <a:t>Message: Gospel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6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Theme16</Template>
  <TotalTime>515</TotalTime>
  <Words>1519</Words>
  <Application>Microsoft Office PowerPoint</Application>
  <PresentationFormat>On-screen Show (4:3)</PresentationFormat>
  <Paragraphs>160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Theme16</vt:lpstr>
      <vt:lpstr>Paul’s Declaration Of Christ’s Preeminence</vt:lpstr>
      <vt:lpstr>Background </vt:lpstr>
      <vt:lpstr>Background Of The Colossians</vt:lpstr>
      <vt:lpstr>Background Of The Colossians</vt:lpstr>
      <vt:lpstr>Background Of The Colossians</vt:lpstr>
      <vt:lpstr>Background Of The Colossians</vt:lpstr>
      <vt:lpstr>Background Of The Colossians</vt:lpstr>
      <vt:lpstr>Paul’s Declaration Of Christ’s Preeminence</vt:lpstr>
      <vt:lpstr>“Preeminence” defined</vt:lpstr>
      <vt:lpstr>How Many Things Can Be First?</vt:lpstr>
      <vt:lpstr>How Many Things Can Be First?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Christ’s Preeminence</vt:lpstr>
      <vt:lpstr>The Preeminence Of Jesus Is Shown By His Relationships To: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Micky Galloway</dc:creator>
  <cp:lastModifiedBy>Gailen</cp:lastModifiedBy>
  <cp:revision>20</cp:revision>
  <cp:lastPrinted>2016-02-09T00:04:44Z</cp:lastPrinted>
  <dcterms:created xsi:type="dcterms:W3CDTF">2016-02-06T21:30:28Z</dcterms:created>
  <dcterms:modified xsi:type="dcterms:W3CDTF">2016-02-09T00:20:22Z</dcterms:modified>
</cp:coreProperties>
</file>